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9" r:id="rId1"/>
  </p:sldMasterIdLst>
  <p:notesMasterIdLst>
    <p:notesMasterId r:id="rId18"/>
  </p:notesMasterIdLst>
  <p:sldIdLst>
    <p:sldId id="256" r:id="rId2"/>
    <p:sldId id="296" r:id="rId3"/>
    <p:sldId id="297" r:id="rId4"/>
    <p:sldId id="299" r:id="rId5"/>
    <p:sldId id="298" r:id="rId6"/>
    <p:sldId id="294" r:id="rId7"/>
    <p:sldId id="295" r:id="rId8"/>
    <p:sldId id="300" r:id="rId9"/>
    <p:sldId id="301" r:id="rId10"/>
    <p:sldId id="302" r:id="rId11"/>
    <p:sldId id="303" r:id="rId12"/>
    <p:sldId id="304" r:id="rId13"/>
    <p:sldId id="308" r:id="rId14"/>
    <p:sldId id="310" r:id="rId15"/>
    <p:sldId id="331" r:id="rId16"/>
    <p:sldId id="29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7490"/>
    <p:restoredTop sz="80229"/>
  </p:normalViewPr>
  <p:slideViewPr>
    <p:cSldViewPr snapToGrid="0" snapToObjects="1">
      <p:cViewPr varScale="1">
        <p:scale>
          <a:sx n="76" d="100"/>
          <a:sy n="76" d="100"/>
        </p:scale>
        <p:origin x="208" y="2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3B73EF-A206-5345-96C0-76F00E4759BB}" type="datetimeFigureOut">
              <a:rPr lang="en-US" smtClean="0"/>
              <a:t>7/11/20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62DA09-75E4-904F-BC3F-13460C4F8361}" type="slidenum">
              <a:rPr lang="en-US" smtClean="0"/>
              <a:t>‹#›</a:t>
            </a:fld>
            <a:endParaRPr lang="en-US"/>
          </a:p>
        </p:txBody>
      </p:sp>
    </p:spTree>
    <p:extLst>
      <p:ext uri="{BB962C8B-B14F-4D97-AF65-F5344CB8AC3E}">
        <p14:creationId xmlns:p14="http://schemas.microsoft.com/office/powerpoint/2010/main" val="304302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62DA09-75E4-904F-BC3F-13460C4F8361}" type="slidenum">
              <a:rPr lang="en-US" smtClean="0"/>
              <a:t>1</a:t>
            </a:fld>
            <a:endParaRPr lang="en-US"/>
          </a:p>
        </p:txBody>
      </p:sp>
    </p:spTree>
    <p:extLst>
      <p:ext uri="{BB962C8B-B14F-4D97-AF65-F5344CB8AC3E}">
        <p14:creationId xmlns:p14="http://schemas.microsoft.com/office/powerpoint/2010/main" val="1167069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Think about these questions if you have free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Same </a:t>
            </a:r>
            <a:r>
              <a:rPr lang="en-US" dirty="0" err="1"/>
              <a:t>padlet</a:t>
            </a:r>
            <a:r>
              <a:rPr lang="en-US" dirty="0"/>
              <a:t>: https://</a:t>
            </a:r>
            <a:r>
              <a:rPr lang="en-US" dirty="0" err="1"/>
              <a:t>padlet.com</a:t>
            </a:r>
            <a:r>
              <a:rPr lang="en-US" dirty="0"/>
              <a:t>/</a:t>
            </a:r>
            <a:r>
              <a:rPr lang="en-US" dirty="0" err="1"/>
              <a:t>youngzielee</a:t>
            </a:r>
            <a:r>
              <a:rPr lang="en-US" dirty="0"/>
              <a:t>/rvtsryz8hgn1cv2m</a:t>
            </a:r>
          </a:p>
        </p:txBody>
      </p:sp>
      <p:sp>
        <p:nvSpPr>
          <p:cNvPr id="4" name="Slide Number Placeholder 3"/>
          <p:cNvSpPr>
            <a:spLocks noGrp="1"/>
          </p:cNvSpPr>
          <p:nvPr>
            <p:ph type="sldNum" sz="quarter" idx="5"/>
          </p:nvPr>
        </p:nvSpPr>
        <p:spPr/>
        <p:txBody>
          <a:bodyPr/>
          <a:lstStyle/>
          <a:p>
            <a:fld id="{3D62DA09-75E4-904F-BC3F-13460C4F8361}" type="slidenum">
              <a:rPr lang="en-US" smtClean="0"/>
              <a:t>13</a:t>
            </a:fld>
            <a:endParaRPr lang="en-US"/>
          </a:p>
        </p:txBody>
      </p:sp>
    </p:spTree>
    <p:extLst>
      <p:ext uri="{BB962C8B-B14F-4D97-AF65-F5344CB8AC3E}">
        <p14:creationId xmlns:p14="http://schemas.microsoft.com/office/powerpoint/2010/main" val="4092868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62DA09-75E4-904F-BC3F-13460C4F8361}" type="slidenum">
              <a:rPr lang="en-US" smtClean="0"/>
              <a:t>14</a:t>
            </a:fld>
            <a:endParaRPr lang="en-US"/>
          </a:p>
        </p:txBody>
      </p:sp>
    </p:spTree>
    <p:extLst>
      <p:ext uri="{BB962C8B-B14F-4D97-AF65-F5344CB8AC3E}">
        <p14:creationId xmlns:p14="http://schemas.microsoft.com/office/powerpoint/2010/main" val="1067559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62DA09-75E4-904F-BC3F-13460C4F8361}" type="slidenum">
              <a:rPr lang="en-US" smtClean="0"/>
              <a:t>15</a:t>
            </a:fld>
            <a:endParaRPr lang="en-US"/>
          </a:p>
        </p:txBody>
      </p:sp>
    </p:spTree>
    <p:extLst>
      <p:ext uri="{BB962C8B-B14F-4D97-AF65-F5344CB8AC3E}">
        <p14:creationId xmlns:p14="http://schemas.microsoft.com/office/powerpoint/2010/main" val="1632822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p:txBody>
      </p:sp>
      <p:sp>
        <p:nvSpPr>
          <p:cNvPr id="4" name="Slide Number Placeholder 3"/>
          <p:cNvSpPr>
            <a:spLocks noGrp="1"/>
          </p:cNvSpPr>
          <p:nvPr>
            <p:ph type="sldNum" sz="quarter" idx="5"/>
          </p:nvPr>
        </p:nvSpPr>
        <p:spPr/>
        <p:txBody>
          <a:bodyPr/>
          <a:lstStyle/>
          <a:p>
            <a:fld id="{3D62DA09-75E4-904F-BC3F-13460C4F8361}" type="slidenum">
              <a:rPr lang="en-US" smtClean="0"/>
              <a:t>2</a:t>
            </a:fld>
            <a:endParaRPr lang="en-US"/>
          </a:p>
        </p:txBody>
      </p:sp>
    </p:spTree>
    <p:extLst>
      <p:ext uri="{BB962C8B-B14F-4D97-AF65-F5344CB8AC3E}">
        <p14:creationId xmlns:p14="http://schemas.microsoft.com/office/powerpoint/2010/main" val="477206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62DA09-75E4-904F-BC3F-13460C4F8361}" type="slidenum">
              <a:rPr lang="en-US" smtClean="0"/>
              <a:t>3</a:t>
            </a:fld>
            <a:endParaRPr lang="en-US"/>
          </a:p>
        </p:txBody>
      </p:sp>
    </p:spTree>
    <p:extLst>
      <p:ext uri="{BB962C8B-B14F-4D97-AF65-F5344CB8AC3E}">
        <p14:creationId xmlns:p14="http://schemas.microsoft.com/office/powerpoint/2010/main" val="648581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62DA09-75E4-904F-BC3F-13460C4F8361}" type="slidenum">
              <a:rPr lang="en-US" smtClean="0"/>
              <a:t>4</a:t>
            </a:fld>
            <a:endParaRPr lang="en-US"/>
          </a:p>
        </p:txBody>
      </p:sp>
    </p:spTree>
    <p:extLst>
      <p:ext uri="{BB962C8B-B14F-4D97-AF65-F5344CB8AC3E}">
        <p14:creationId xmlns:p14="http://schemas.microsoft.com/office/powerpoint/2010/main" val="2049891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we want to model to hold when evaluating all sorts of things.</a:t>
            </a:r>
          </a:p>
        </p:txBody>
      </p:sp>
      <p:sp>
        <p:nvSpPr>
          <p:cNvPr id="4" name="Slide Number Placeholder 3"/>
          <p:cNvSpPr>
            <a:spLocks noGrp="1"/>
          </p:cNvSpPr>
          <p:nvPr>
            <p:ph type="sldNum" sz="quarter" idx="5"/>
          </p:nvPr>
        </p:nvSpPr>
        <p:spPr/>
        <p:txBody>
          <a:bodyPr/>
          <a:lstStyle/>
          <a:p>
            <a:fld id="{3D62DA09-75E4-904F-BC3F-13460C4F8361}" type="slidenum">
              <a:rPr lang="en-US" smtClean="0"/>
              <a:t>6</a:t>
            </a:fld>
            <a:endParaRPr lang="en-US"/>
          </a:p>
        </p:txBody>
      </p:sp>
    </p:spTree>
    <p:extLst>
      <p:ext uri="{BB962C8B-B14F-4D97-AF65-F5344CB8AC3E}">
        <p14:creationId xmlns:p14="http://schemas.microsoft.com/office/powerpoint/2010/main" val="1123585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must unpack that idea—mind--first.</a:t>
            </a:r>
          </a:p>
        </p:txBody>
      </p:sp>
      <p:sp>
        <p:nvSpPr>
          <p:cNvPr id="4" name="Slide Number Placeholder 3"/>
          <p:cNvSpPr>
            <a:spLocks noGrp="1"/>
          </p:cNvSpPr>
          <p:nvPr>
            <p:ph type="sldNum" sz="quarter" idx="5"/>
          </p:nvPr>
        </p:nvSpPr>
        <p:spPr/>
        <p:txBody>
          <a:bodyPr/>
          <a:lstStyle/>
          <a:p>
            <a:fld id="{3D62DA09-75E4-904F-BC3F-13460C4F8361}" type="slidenum">
              <a:rPr lang="en-US" smtClean="0"/>
              <a:t>8</a:t>
            </a:fld>
            <a:endParaRPr lang="en-US"/>
          </a:p>
        </p:txBody>
      </p:sp>
    </p:spTree>
    <p:extLst>
      <p:ext uri="{BB962C8B-B14F-4D97-AF65-F5344CB8AC3E}">
        <p14:creationId xmlns:p14="http://schemas.microsoft.com/office/powerpoint/2010/main" val="1047957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annotate</a:t>
            </a:r>
          </a:p>
        </p:txBody>
      </p:sp>
      <p:sp>
        <p:nvSpPr>
          <p:cNvPr id="4" name="Slide Number Placeholder 3"/>
          <p:cNvSpPr>
            <a:spLocks noGrp="1"/>
          </p:cNvSpPr>
          <p:nvPr>
            <p:ph type="sldNum" sz="quarter" idx="5"/>
          </p:nvPr>
        </p:nvSpPr>
        <p:spPr/>
        <p:txBody>
          <a:bodyPr/>
          <a:lstStyle/>
          <a:p>
            <a:fld id="{3D62DA09-75E4-904F-BC3F-13460C4F8361}" type="slidenum">
              <a:rPr lang="en-US" smtClean="0"/>
              <a:t>9</a:t>
            </a:fld>
            <a:endParaRPr lang="en-US"/>
          </a:p>
        </p:txBody>
      </p:sp>
    </p:spTree>
    <p:extLst>
      <p:ext uri="{BB962C8B-B14F-4D97-AF65-F5344CB8AC3E}">
        <p14:creationId xmlns:p14="http://schemas.microsoft.com/office/powerpoint/2010/main" val="2727724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padlet.com</a:t>
            </a:r>
            <a:r>
              <a:rPr lang="en-US" dirty="0"/>
              <a:t>/</a:t>
            </a:r>
            <a:r>
              <a:rPr lang="en-US" dirty="0" err="1"/>
              <a:t>youngzielee</a:t>
            </a:r>
            <a:r>
              <a:rPr lang="en-US" dirty="0"/>
              <a:t>/rvtsryz8hgn1cv2m</a:t>
            </a:r>
          </a:p>
        </p:txBody>
      </p:sp>
      <p:sp>
        <p:nvSpPr>
          <p:cNvPr id="4" name="Slide Number Placeholder 3"/>
          <p:cNvSpPr>
            <a:spLocks noGrp="1"/>
          </p:cNvSpPr>
          <p:nvPr>
            <p:ph type="sldNum" sz="quarter" idx="5"/>
          </p:nvPr>
        </p:nvSpPr>
        <p:spPr/>
        <p:txBody>
          <a:bodyPr/>
          <a:lstStyle/>
          <a:p>
            <a:fld id="{3D62DA09-75E4-904F-BC3F-13460C4F8361}" type="slidenum">
              <a:rPr lang="en-US" smtClean="0"/>
              <a:t>10</a:t>
            </a:fld>
            <a:endParaRPr lang="en-US"/>
          </a:p>
        </p:txBody>
      </p:sp>
    </p:spTree>
    <p:extLst>
      <p:ext uri="{BB962C8B-B14F-4D97-AF65-F5344CB8AC3E}">
        <p14:creationId xmlns:p14="http://schemas.microsoft.com/office/powerpoint/2010/main" val="2518884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Substance vs. property dualism</a:t>
            </a:r>
          </a:p>
          <a:p>
            <a:r>
              <a:rPr lang="en-US" sz="1200" b="0" i="0" kern="1200" dirty="0">
                <a:solidFill>
                  <a:schemeClr val="tx1"/>
                </a:solidFill>
                <a:effectLst/>
                <a:latin typeface="+mn-lt"/>
                <a:ea typeface="+mn-ea"/>
                <a:cs typeface="+mn-cs"/>
              </a:rPr>
              <a:t>Dualist views say that the mental and the physical are both real and neither can be assimilated to the other. For the various forms that dualism can take and the associated problems, see below.</a:t>
            </a:r>
            <a:endParaRPr lang="en-US" dirty="0"/>
          </a:p>
        </p:txBody>
      </p:sp>
      <p:sp>
        <p:nvSpPr>
          <p:cNvPr id="4" name="Slide Number Placeholder 3"/>
          <p:cNvSpPr>
            <a:spLocks noGrp="1"/>
          </p:cNvSpPr>
          <p:nvPr>
            <p:ph type="sldNum" sz="quarter" idx="5"/>
          </p:nvPr>
        </p:nvSpPr>
        <p:spPr/>
        <p:txBody>
          <a:bodyPr/>
          <a:lstStyle/>
          <a:p>
            <a:fld id="{3D62DA09-75E4-904F-BC3F-13460C4F8361}" type="slidenum">
              <a:rPr lang="en-US" smtClean="0"/>
              <a:t>11</a:t>
            </a:fld>
            <a:endParaRPr lang="en-US"/>
          </a:p>
        </p:txBody>
      </p:sp>
    </p:spTree>
    <p:extLst>
      <p:ext uri="{BB962C8B-B14F-4D97-AF65-F5344CB8AC3E}">
        <p14:creationId xmlns:p14="http://schemas.microsoft.com/office/powerpoint/2010/main" val="4102326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7/11/20</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631882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7/11/20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665546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7/11/20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660121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7/11/20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57222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7/11/20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2522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7/11/20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51311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7/11/20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41603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7/11/20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84889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7/11/20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448312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7/11/20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5634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7/11/20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7902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7/11/20</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229847799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8" r:id="rId6"/>
    <p:sldLayoutId id="2147483713" r:id="rId7"/>
    <p:sldLayoutId id="2147483714" r:id="rId8"/>
    <p:sldLayoutId id="2147483715" r:id="rId9"/>
    <p:sldLayoutId id="2147483717" r:id="rId10"/>
    <p:sldLayoutId id="2147483716"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publicdomainpictures.net/en/view-image.php?image=100777&amp;picture=chalkboard-or-blackboard"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sp.mit.edu/download/e92616b5-5d67-4b2d-ba12-03ba834ec566/S14132_Tim%20Crane%20--%20Mind-Body%20Problem%20Intro.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tiff"/><Relationship Id="rId5" Type="http://schemas.openxmlformats.org/officeDocument/2006/relationships/hyperlink" Target="https://plato.stanford.edu/" TargetMode="External"/><Relationship Id="rId4" Type="http://schemas.openxmlformats.org/officeDocument/2006/relationships/hyperlink" Target="https://esp.mit.edu/download/3f33644e-e997-45a6-acf1-bdc75ac6e15c/H14068_Tim%20Crane%20--%20Mind-Body%20Problem%20Intro.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D35AE2F-5E3A-49D9-8DE1-8A333BA40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049D6CD-912C-4247-93B9-D64D4BD60DFF}"/>
              </a:ext>
            </a:extLst>
          </p:cNvPr>
          <p:cNvPicPr>
            <a:picLocks noChangeAspect="1"/>
          </p:cNvPicPr>
          <p:nvPr/>
        </p:nvPicPr>
        <p:blipFill>
          <a:blip r:embed="rId3">
            <a:extLst>
              <a:ext uri="{837473B0-CC2E-450A-ABE3-18F120FF3D39}">
                <a1611:picAttrSrcUrl xmlns:a1611="http://schemas.microsoft.com/office/drawing/2016/11/main" r:id="rId4"/>
              </a:ext>
            </a:extLst>
          </a:blip>
          <a:srcRect/>
          <a:stretch/>
        </p:blipFill>
        <p:spPr>
          <a:xfrm>
            <a:off x="0" y="0"/>
            <a:ext cx="12188952" cy="6857990"/>
          </a:xfrm>
          <a:prstGeom prst="rect">
            <a:avLst/>
          </a:prstGeom>
        </p:spPr>
      </p:pic>
      <p:sp>
        <p:nvSpPr>
          <p:cNvPr id="2" name="Title 1">
            <a:extLst>
              <a:ext uri="{FF2B5EF4-FFF2-40B4-BE49-F238E27FC236}">
                <a16:creationId xmlns:a16="http://schemas.microsoft.com/office/drawing/2014/main" id="{3E5C88B9-B732-D146-96ED-1FFE95ED32C6}"/>
              </a:ext>
            </a:extLst>
          </p:cNvPr>
          <p:cNvSpPr>
            <a:spLocks noGrp="1"/>
          </p:cNvSpPr>
          <p:nvPr>
            <p:ph type="ctrTitle"/>
          </p:nvPr>
        </p:nvSpPr>
        <p:spPr>
          <a:xfrm>
            <a:off x="1178814" y="1603264"/>
            <a:ext cx="9831324" cy="3063240"/>
          </a:xfrm>
        </p:spPr>
        <p:txBody>
          <a:bodyPr>
            <a:noAutofit/>
          </a:bodyPr>
          <a:lstStyle/>
          <a:p>
            <a:pPr algn="ctr"/>
            <a:r>
              <a:rPr lang="en-US" sz="4400" dirty="0"/>
              <a:t>Searching for Minds, Metaphysically: </a:t>
            </a:r>
            <a:br>
              <a:rPr lang="en-US" sz="4400" dirty="0"/>
            </a:br>
            <a:r>
              <a:rPr lang="en-US" sz="5400" dirty="0">
                <a:latin typeface="+mn-lt"/>
              </a:rPr>
              <a:t>Introduction to Philosophy of Consciousness</a:t>
            </a:r>
            <a:br>
              <a:rPr lang="en-US" sz="4400" dirty="0"/>
            </a:br>
            <a:endParaRPr lang="en-US" sz="4400" dirty="0"/>
          </a:p>
        </p:txBody>
      </p:sp>
      <p:sp>
        <p:nvSpPr>
          <p:cNvPr id="3" name="Subtitle 2">
            <a:extLst>
              <a:ext uri="{FF2B5EF4-FFF2-40B4-BE49-F238E27FC236}">
                <a16:creationId xmlns:a16="http://schemas.microsoft.com/office/drawing/2014/main" id="{E94D230A-2E70-BB46-AEB8-4038DA637F3A}"/>
              </a:ext>
            </a:extLst>
          </p:cNvPr>
          <p:cNvSpPr>
            <a:spLocks noGrp="1"/>
          </p:cNvSpPr>
          <p:nvPr>
            <p:ph type="subTitle" idx="1"/>
          </p:nvPr>
        </p:nvSpPr>
        <p:spPr>
          <a:xfrm>
            <a:off x="1522476" y="4886152"/>
            <a:ext cx="9144000" cy="1225296"/>
          </a:xfrm>
        </p:spPr>
        <p:txBody>
          <a:bodyPr>
            <a:normAutofit fontScale="85000" lnSpcReduction="20000"/>
          </a:bodyPr>
          <a:lstStyle/>
          <a:p>
            <a:pPr algn="ctr"/>
            <a:r>
              <a:rPr lang="en-US" sz="4000" dirty="0"/>
              <a:t>HSSP 2020 class H14068</a:t>
            </a:r>
          </a:p>
          <a:p>
            <a:pPr algn="ctr"/>
            <a:r>
              <a:rPr lang="en-US" sz="4000" dirty="0"/>
              <a:t>Week 1: 07.11.2020</a:t>
            </a:r>
          </a:p>
        </p:txBody>
      </p:sp>
      <p:sp>
        <p:nvSpPr>
          <p:cNvPr id="11" name="Rectangle 6">
            <a:extLst>
              <a:ext uri="{FF2B5EF4-FFF2-40B4-BE49-F238E27FC236}">
                <a16:creationId xmlns:a16="http://schemas.microsoft.com/office/drawing/2014/main" id="{04D8AD8F-EF7F-481F-B99A-B85138970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6">
            <a:extLst>
              <a:ext uri="{FF2B5EF4-FFF2-40B4-BE49-F238E27FC236}">
                <a16:creationId xmlns:a16="http://schemas.microsoft.com/office/drawing/2014/main" id="{79EB4626-023C-436D-9F57-9EB460809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902700 h 5416094"/>
              <a:gd name="connsiteX1" fmla="*/ 902700 w 10515600"/>
              <a:gd name="connsiteY1" fmla="*/ 0 h 5416094"/>
              <a:gd name="connsiteX2" fmla="*/ 1746919 w 10515600"/>
              <a:gd name="connsiteY2" fmla="*/ 0 h 5416094"/>
              <a:gd name="connsiteX3" fmla="*/ 2329833 w 10515600"/>
              <a:gd name="connsiteY3" fmla="*/ 0 h 5416094"/>
              <a:gd name="connsiteX4" fmla="*/ 2825644 w 10515600"/>
              <a:gd name="connsiteY4" fmla="*/ 0 h 5416094"/>
              <a:gd name="connsiteX5" fmla="*/ 3582762 w 10515600"/>
              <a:gd name="connsiteY5" fmla="*/ 0 h 5416094"/>
              <a:gd name="connsiteX6" fmla="*/ 4165675 w 10515600"/>
              <a:gd name="connsiteY6" fmla="*/ 0 h 5416094"/>
              <a:gd name="connsiteX7" fmla="*/ 5009894 w 10515600"/>
              <a:gd name="connsiteY7" fmla="*/ 0 h 5416094"/>
              <a:gd name="connsiteX8" fmla="*/ 5505706 w 10515600"/>
              <a:gd name="connsiteY8" fmla="*/ 0 h 5416094"/>
              <a:gd name="connsiteX9" fmla="*/ 6349925 w 10515600"/>
              <a:gd name="connsiteY9" fmla="*/ 0 h 5416094"/>
              <a:gd name="connsiteX10" fmla="*/ 6758634 w 10515600"/>
              <a:gd name="connsiteY10" fmla="*/ 0 h 5416094"/>
              <a:gd name="connsiteX11" fmla="*/ 7428650 w 10515600"/>
              <a:gd name="connsiteY11" fmla="*/ 0 h 5416094"/>
              <a:gd name="connsiteX12" fmla="*/ 8098665 w 10515600"/>
              <a:gd name="connsiteY12" fmla="*/ 0 h 5416094"/>
              <a:gd name="connsiteX13" fmla="*/ 8681579 w 10515600"/>
              <a:gd name="connsiteY13" fmla="*/ 0 h 5416094"/>
              <a:gd name="connsiteX14" fmla="*/ 9612900 w 10515600"/>
              <a:gd name="connsiteY14" fmla="*/ 0 h 5416094"/>
              <a:gd name="connsiteX15" fmla="*/ 10515600 w 10515600"/>
              <a:gd name="connsiteY15" fmla="*/ 902700 h 5416094"/>
              <a:gd name="connsiteX16" fmla="*/ 10515600 w 10515600"/>
              <a:gd name="connsiteY16" fmla="*/ 1504482 h 5416094"/>
              <a:gd name="connsiteX17" fmla="*/ 10515600 w 10515600"/>
              <a:gd name="connsiteY17" fmla="*/ 2178479 h 5416094"/>
              <a:gd name="connsiteX18" fmla="*/ 10515600 w 10515600"/>
              <a:gd name="connsiteY18" fmla="*/ 2780261 h 5416094"/>
              <a:gd name="connsiteX19" fmla="*/ 10515600 w 10515600"/>
              <a:gd name="connsiteY19" fmla="*/ 3273722 h 5416094"/>
              <a:gd name="connsiteX20" fmla="*/ 10515600 w 10515600"/>
              <a:gd name="connsiteY20" fmla="*/ 3803291 h 5416094"/>
              <a:gd name="connsiteX21" fmla="*/ 10515600 w 10515600"/>
              <a:gd name="connsiteY21" fmla="*/ 4513394 h 5416094"/>
              <a:gd name="connsiteX22" fmla="*/ 9612900 w 10515600"/>
              <a:gd name="connsiteY22" fmla="*/ 5416094 h 5416094"/>
              <a:gd name="connsiteX23" fmla="*/ 9117089 w 10515600"/>
              <a:gd name="connsiteY23" fmla="*/ 5416094 h 5416094"/>
              <a:gd name="connsiteX24" fmla="*/ 8708379 w 10515600"/>
              <a:gd name="connsiteY24" fmla="*/ 5416094 h 5416094"/>
              <a:gd name="connsiteX25" fmla="*/ 8299670 w 10515600"/>
              <a:gd name="connsiteY25" fmla="*/ 5416094 h 5416094"/>
              <a:gd name="connsiteX26" fmla="*/ 7629654 w 10515600"/>
              <a:gd name="connsiteY26" fmla="*/ 5416094 h 5416094"/>
              <a:gd name="connsiteX27" fmla="*/ 7133843 w 10515600"/>
              <a:gd name="connsiteY27" fmla="*/ 5416094 h 5416094"/>
              <a:gd name="connsiteX28" fmla="*/ 6376726 w 10515600"/>
              <a:gd name="connsiteY28" fmla="*/ 5416094 h 5416094"/>
              <a:gd name="connsiteX29" fmla="*/ 5880914 w 10515600"/>
              <a:gd name="connsiteY29" fmla="*/ 5416094 h 5416094"/>
              <a:gd name="connsiteX30" fmla="*/ 5123797 w 10515600"/>
              <a:gd name="connsiteY30" fmla="*/ 5416094 h 5416094"/>
              <a:gd name="connsiteX31" fmla="*/ 4715088 w 10515600"/>
              <a:gd name="connsiteY31" fmla="*/ 5416094 h 5416094"/>
              <a:gd name="connsiteX32" fmla="*/ 3957970 w 10515600"/>
              <a:gd name="connsiteY32" fmla="*/ 5416094 h 5416094"/>
              <a:gd name="connsiteX33" fmla="*/ 3462159 w 10515600"/>
              <a:gd name="connsiteY33" fmla="*/ 5416094 h 5416094"/>
              <a:gd name="connsiteX34" fmla="*/ 3053449 w 10515600"/>
              <a:gd name="connsiteY34" fmla="*/ 5416094 h 5416094"/>
              <a:gd name="connsiteX35" fmla="*/ 2557638 w 10515600"/>
              <a:gd name="connsiteY35" fmla="*/ 5416094 h 5416094"/>
              <a:gd name="connsiteX36" fmla="*/ 1800521 w 10515600"/>
              <a:gd name="connsiteY36" fmla="*/ 5416094 h 5416094"/>
              <a:gd name="connsiteX37" fmla="*/ 902700 w 10515600"/>
              <a:gd name="connsiteY37" fmla="*/ 5416094 h 5416094"/>
              <a:gd name="connsiteX38" fmla="*/ 0 w 10515600"/>
              <a:gd name="connsiteY38" fmla="*/ 4513394 h 5416094"/>
              <a:gd name="connsiteX39" fmla="*/ 0 w 10515600"/>
              <a:gd name="connsiteY39" fmla="*/ 3911612 h 5416094"/>
              <a:gd name="connsiteX40" fmla="*/ 0 w 10515600"/>
              <a:gd name="connsiteY40" fmla="*/ 3309829 h 5416094"/>
              <a:gd name="connsiteX41" fmla="*/ 0 w 10515600"/>
              <a:gd name="connsiteY41" fmla="*/ 2780261 h 5416094"/>
              <a:gd name="connsiteX42" fmla="*/ 0 w 10515600"/>
              <a:gd name="connsiteY42" fmla="*/ 2106265 h 5416094"/>
              <a:gd name="connsiteX43" fmla="*/ 0 w 10515600"/>
              <a:gd name="connsiteY43" fmla="*/ 1504482 h 5416094"/>
              <a:gd name="connsiteX44" fmla="*/ 0 w 10515600"/>
              <a:gd name="connsiteY44" fmla="*/ 90270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5600" h="5416094" extrusionOk="0">
                <a:moveTo>
                  <a:pt x="0" y="902700"/>
                </a:moveTo>
                <a:cubicBezTo>
                  <a:pt x="-57306" y="368805"/>
                  <a:pt x="305054" y="37193"/>
                  <a:pt x="902700" y="0"/>
                </a:cubicBezTo>
                <a:cubicBezTo>
                  <a:pt x="1280419" y="-35006"/>
                  <a:pt x="1407743" y="-35339"/>
                  <a:pt x="1746919" y="0"/>
                </a:cubicBezTo>
                <a:cubicBezTo>
                  <a:pt x="2086095" y="35339"/>
                  <a:pt x="2146539" y="-12333"/>
                  <a:pt x="2329833" y="0"/>
                </a:cubicBezTo>
                <a:cubicBezTo>
                  <a:pt x="2513127" y="12333"/>
                  <a:pt x="2706706" y="12952"/>
                  <a:pt x="2825644" y="0"/>
                </a:cubicBezTo>
                <a:cubicBezTo>
                  <a:pt x="2944582" y="-12952"/>
                  <a:pt x="3420817" y="-27100"/>
                  <a:pt x="3582762" y="0"/>
                </a:cubicBezTo>
                <a:cubicBezTo>
                  <a:pt x="3744707" y="27100"/>
                  <a:pt x="4023584" y="-9167"/>
                  <a:pt x="4165675" y="0"/>
                </a:cubicBezTo>
                <a:cubicBezTo>
                  <a:pt x="4307766" y="9167"/>
                  <a:pt x="4770188" y="27031"/>
                  <a:pt x="5009894" y="0"/>
                </a:cubicBezTo>
                <a:cubicBezTo>
                  <a:pt x="5249600" y="-27031"/>
                  <a:pt x="5349881" y="-194"/>
                  <a:pt x="5505706" y="0"/>
                </a:cubicBezTo>
                <a:cubicBezTo>
                  <a:pt x="5661531" y="194"/>
                  <a:pt x="6129254" y="-29363"/>
                  <a:pt x="6349925" y="0"/>
                </a:cubicBezTo>
                <a:cubicBezTo>
                  <a:pt x="6570596" y="29363"/>
                  <a:pt x="6581199" y="-14617"/>
                  <a:pt x="6758634" y="0"/>
                </a:cubicBezTo>
                <a:cubicBezTo>
                  <a:pt x="6936069" y="14617"/>
                  <a:pt x="7246491" y="25675"/>
                  <a:pt x="7428650" y="0"/>
                </a:cubicBezTo>
                <a:cubicBezTo>
                  <a:pt x="7610809" y="-25675"/>
                  <a:pt x="7825190" y="-17078"/>
                  <a:pt x="8098665" y="0"/>
                </a:cubicBezTo>
                <a:cubicBezTo>
                  <a:pt x="8372141" y="17078"/>
                  <a:pt x="8559625" y="-21568"/>
                  <a:pt x="8681579" y="0"/>
                </a:cubicBezTo>
                <a:cubicBezTo>
                  <a:pt x="8803533" y="21568"/>
                  <a:pt x="9307226" y="-46066"/>
                  <a:pt x="9612900" y="0"/>
                </a:cubicBezTo>
                <a:cubicBezTo>
                  <a:pt x="10119954" y="-10560"/>
                  <a:pt x="10418674" y="366684"/>
                  <a:pt x="10515600" y="902700"/>
                </a:cubicBezTo>
                <a:cubicBezTo>
                  <a:pt x="10494548" y="1140809"/>
                  <a:pt x="10524881" y="1252168"/>
                  <a:pt x="10515600" y="1504482"/>
                </a:cubicBezTo>
                <a:cubicBezTo>
                  <a:pt x="10506319" y="1756796"/>
                  <a:pt x="10494309" y="1995078"/>
                  <a:pt x="10515600" y="2178479"/>
                </a:cubicBezTo>
                <a:cubicBezTo>
                  <a:pt x="10536891" y="2361880"/>
                  <a:pt x="10522845" y="2487483"/>
                  <a:pt x="10515600" y="2780261"/>
                </a:cubicBezTo>
                <a:cubicBezTo>
                  <a:pt x="10508355" y="3073039"/>
                  <a:pt x="10533694" y="3138252"/>
                  <a:pt x="10515600" y="3273722"/>
                </a:cubicBezTo>
                <a:cubicBezTo>
                  <a:pt x="10497506" y="3409192"/>
                  <a:pt x="10514952" y="3569910"/>
                  <a:pt x="10515600" y="3803291"/>
                </a:cubicBezTo>
                <a:cubicBezTo>
                  <a:pt x="10516248" y="4036672"/>
                  <a:pt x="10499126" y="4317688"/>
                  <a:pt x="10515600" y="4513394"/>
                </a:cubicBezTo>
                <a:cubicBezTo>
                  <a:pt x="10585499" y="4997151"/>
                  <a:pt x="10115437" y="5453981"/>
                  <a:pt x="9612900" y="5416094"/>
                </a:cubicBezTo>
                <a:cubicBezTo>
                  <a:pt x="9473271" y="5418358"/>
                  <a:pt x="9316384" y="5423764"/>
                  <a:pt x="9117089" y="5416094"/>
                </a:cubicBezTo>
                <a:cubicBezTo>
                  <a:pt x="8917794" y="5408424"/>
                  <a:pt x="8902141" y="5433256"/>
                  <a:pt x="8708379" y="5416094"/>
                </a:cubicBezTo>
                <a:cubicBezTo>
                  <a:pt x="8514617" y="5398933"/>
                  <a:pt x="8454700" y="5422387"/>
                  <a:pt x="8299670" y="5416094"/>
                </a:cubicBezTo>
                <a:cubicBezTo>
                  <a:pt x="8144640" y="5409801"/>
                  <a:pt x="7907022" y="5398388"/>
                  <a:pt x="7629654" y="5416094"/>
                </a:cubicBezTo>
                <a:cubicBezTo>
                  <a:pt x="7352286" y="5433800"/>
                  <a:pt x="7244777" y="5409877"/>
                  <a:pt x="7133843" y="5416094"/>
                </a:cubicBezTo>
                <a:cubicBezTo>
                  <a:pt x="7022909" y="5422311"/>
                  <a:pt x="6748865" y="5379753"/>
                  <a:pt x="6376726" y="5416094"/>
                </a:cubicBezTo>
                <a:cubicBezTo>
                  <a:pt x="6004587" y="5452435"/>
                  <a:pt x="5991442" y="5438860"/>
                  <a:pt x="5880914" y="5416094"/>
                </a:cubicBezTo>
                <a:cubicBezTo>
                  <a:pt x="5770386" y="5393328"/>
                  <a:pt x="5294303" y="5440618"/>
                  <a:pt x="5123797" y="5416094"/>
                </a:cubicBezTo>
                <a:cubicBezTo>
                  <a:pt x="4953291" y="5391570"/>
                  <a:pt x="4828705" y="5430421"/>
                  <a:pt x="4715088" y="5416094"/>
                </a:cubicBezTo>
                <a:cubicBezTo>
                  <a:pt x="4601471" y="5401767"/>
                  <a:pt x="4227806" y="5381491"/>
                  <a:pt x="3957970" y="5416094"/>
                </a:cubicBezTo>
                <a:cubicBezTo>
                  <a:pt x="3688134" y="5450697"/>
                  <a:pt x="3670638" y="5425309"/>
                  <a:pt x="3462159" y="5416094"/>
                </a:cubicBezTo>
                <a:cubicBezTo>
                  <a:pt x="3253680" y="5406879"/>
                  <a:pt x="3167443" y="5432031"/>
                  <a:pt x="3053449" y="5416094"/>
                </a:cubicBezTo>
                <a:cubicBezTo>
                  <a:pt x="2939455" y="5400158"/>
                  <a:pt x="2701485" y="5433995"/>
                  <a:pt x="2557638" y="5416094"/>
                </a:cubicBezTo>
                <a:cubicBezTo>
                  <a:pt x="2413791" y="5398193"/>
                  <a:pt x="2168647" y="5424510"/>
                  <a:pt x="1800521" y="5416094"/>
                </a:cubicBezTo>
                <a:cubicBezTo>
                  <a:pt x="1432395" y="5407678"/>
                  <a:pt x="1261364" y="5454497"/>
                  <a:pt x="902700" y="5416094"/>
                </a:cubicBezTo>
                <a:cubicBezTo>
                  <a:pt x="519468" y="5419760"/>
                  <a:pt x="63003" y="5077223"/>
                  <a:pt x="0" y="4513394"/>
                </a:cubicBezTo>
                <a:cubicBezTo>
                  <a:pt x="-20265" y="4243495"/>
                  <a:pt x="27650" y="4053844"/>
                  <a:pt x="0" y="3911612"/>
                </a:cubicBezTo>
                <a:cubicBezTo>
                  <a:pt x="-27650" y="3769380"/>
                  <a:pt x="24988" y="3469350"/>
                  <a:pt x="0" y="3309829"/>
                </a:cubicBezTo>
                <a:cubicBezTo>
                  <a:pt x="-24988" y="3150308"/>
                  <a:pt x="-16973" y="2933511"/>
                  <a:pt x="0" y="2780261"/>
                </a:cubicBezTo>
                <a:cubicBezTo>
                  <a:pt x="16973" y="2627011"/>
                  <a:pt x="-11552" y="2315258"/>
                  <a:pt x="0" y="2106265"/>
                </a:cubicBezTo>
                <a:cubicBezTo>
                  <a:pt x="11552" y="1897272"/>
                  <a:pt x="-9167" y="1726905"/>
                  <a:pt x="0" y="1504482"/>
                </a:cubicBezTo>
                <a:cubicBezTo>
                  <a:pt x="9167" y="1282059"/>
                  <a:pt x="10972" y="1160784"/>
                  <a:pt x="0" y="902700"/>
                </a:cubicBezTo>
                <a:close/>
              </a:path>
            </a:pathLst>
          </a:custGeom>
          <a:noFill/>
          <a:ln w="60325" cap="rnd">
            <a:solidFill>
              <a:schemeClr val="tx1"/>
            </a:solidFill>
            <a:round/>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17262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06CB6-B17C-CD45-97D9-3BA74CB5C764}"/>
              </a:ext>
            </a:extLst>
          </p:cNvPr>
          <p:cNvSpPr>
            <a:spLocks noGrp="1"/>
          </p:cNvSpPr>
          <p:nvPr>
            <p:ph type="title"/>
          </p:nvPr>
        </p:nvSpPr>
        <p:spPr/>
        <p:txBody>
          <a:bodyPr>
            <a:normAutofit/>
          </a:bodyPr>
          <a:lstStyle/>
          <a:p>
            <a:r>
              <a:rPr lang="en-US" dirty="0"/>
              <a:t>Mind and Body</a:t>
            </a:r>
          </a:p>
        </p:txBody>
      </p:sp>
      <p:sp>
        <p:nvSpPr>
          <p:cNvPr id="3" name="Content Placeholder 2">
            <a:extLst>
              <a:ext uri="{FF2B5EF4-FFF2-40B4-BE49-F238E27FC236}">
                <a16:creationId xmlns:a16="http://schemas.microsoft.com/office/drawing/2014/main" id="{267788E2-B85E-1D41-9E64-7935D2B74F59}"/>
              </a:ext>
            </a:extLst>
          </p:cNvPr>
          <p:cNvSpPr>
            <a:spLocks noGrp="1"/>
          </p:cNvSpPr>
          <p:nvPr>
            <p:ph idx="1"/>
          </p:nvPr>
        </p:nvSpPr>
        <p:spPr>
          <a:xfrm>
            <a:off x="419100" y="1929384"/>
            <a:ext cx="11353800" cy="4563491"/>
          </a:xfrm>
        </p:spPr>
        <p:txBody>
          <a:bodyPr>
            <a:noAutofit/>
          </a:bodyPr>
          <a:lstStyle/>
          <a:p>
            <a:pPr marL="0" indent="0">
              <a:buNone/>
            </a:pPr>
            <a:r>
              <a:rPr lang="en-US" sz="4400" dirty="0"/>
              <a:t>Group discussion: </a:t>
            </a:r>
          </a:p>
          <a:p>
            <a:r>
              <a:rPr lang="en-US" sz="4400" dirty="0"/>
              <a:t>What are some properties or characteristics of the mind?</a:t>
            </a:r>
          </a:p>
          <a:p>
            <a:r>
              <a:rPr lang="en-US" sz="4400" dirty="0"/>
              <a:t>What are some properties or characteristics of the body?</a:t>
            </a:r>
          </a:p>
          <a:p>
            <a:r>
              <a:rPr lang="en-US" sz="4400" dirty="0"/>
              <a:t>What are some activities you do with each of them?</a:t>
            </a:r>
          </a:p>
          <a:p>
            <a:r>
              <a:rPr lang="en-US" sz="4400" dirty="0"/>
              <a:t>What are some examples of the mind and body interacting/influencing one another?</a:t>
            </a:r>
          </a:p>
        </p:txBody>
      </p:sp>
    </p:spTree>
    <p:extLst>
      <p:ext uri="{BB962C8B-B14F-4D97-AF65-F5344CB8AC3E}">
        <p14:creationId xmlns:p14="http://schemas.microsoft.com/office/powerpoint/2010/main" val="66718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8A8D901-A3D4-47FE-97FD-FE365174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close up of a map&#10;&#10;Description automatically generated">
            <a:extLst>
              <a:ext uri="{FF2B5EF4-FFF2-40B4-BE49-F238E27FC236}">
                <a16:creationId xmlns:a16="http://schemas.microsoft.com/office/drawing/2014/main" id="{E7B6C62D-287F-1048-9DA5-C42D015ECE0E}"/>
              </a:ext>
            </a:extLst>
          </p:cNvPr>
          <p:cNvPicPr>
            <a:picLocks noGrp="1" noChangeAspect="1"/>
          </p:cNvPicPr>
          <p:nvPr>
            <p:ph idx="1"/>
          </p:nvPr>
        </p:nvPicPr>
        <p:blipFill rotWithShape="1">
          <a:blip r:embed="rId3"/>
          <a:srcRect l="3580" r="1" b="1"/>
          <a:stretch/>
        </p:blipFill>
        <p:spPr>
          <a:xfrm>
            <a:off x="20" y="1"/>
            <a:ext cx="12191980" cy="6227481"/>
          </a:xfrm>
          <a:custGeom>
            <a:avLst/>
            <a:gdLst/>
            <a:ahLst/>
            <a:cxnLst/>
            <a:rect l="l" t="t" r="r" b="b"/>
            <a:pathLst>
              <a:path w="12188952" h="6168721">
                <a:moveTo>
                  <a:pt x="0" y="0"/>
                </a:moveTo>
                <a:lnTo>
                  <a:pt x="12188952" y="0"/>
                </a:lnTo>
                <a:lnTo>
                  <a:pt x="12188952" y="6140172"/>
                </a:lnTo>
                <a:lnTo>
                  <a:pt x="11986461" y="6135590"/>
                </a:lnTo>
                <a:cubicBezTo>
                  <a:pt x="11912297" y="6136565"/>
                  <a:pt x="11838168" y="6140192"/>
                  <a:pt x="11764214" y="6146469"/>
                </a:cubicBezTo>
                <a:cubicBezTo>
                  <a:pt x="11656850" y="6154473"/>
                  <a:pt x="11548596" y="6165527"/>
                  <a:pt x="11441995" y="6145198"/>
                </a:cubicBezTo>
                <a:cubicBezTo>
                  <a:pt x="11324975" y="6122709"/>
                  <a:pt x="11208081" y="6122582"/>
                  <a:pt x="11090044" y="6128299"/>
                </a:cubicBezTo>
                <a:cubicBezTo>
                  <a:pt x="10989160" y="6133127"/>
                  <a:pt x="10888657" y="6158539"/>
                  <a:pt x="10787011" y="6131730"/>
                </a:cubicBezTo>
                <a:cubicBezTo>
                  <a:pt x="10776897" y="6130256"/>
                  <a:pt x="10766592" y="6130688"/>
                  <a:pt x="10756643" y="6133000"/>
                </a:cubicBezTo>
                <a:cubicBezTo>
                  <a:pt x="10645468" y="6148374"/>
                  <a:pt x="10533530" y="6135796"/>
                  <a:pt x="10421973" y="6140116"/>
                </a:cubicBezTo>
                <a:cubicBezTo>
                  <a:pt x="10370515" y="6142149"/>
                  <a:pt x="10318040" y="6141005"/>
                  <a:pt x="10267216" y="6146469"/>
                </a:cubicBezTo>
                <a:cubicBezTo>
                  <a:pt x="10150577" y="6158920"/>
                  <a:pt x="10034192" y="6165527"/>
                  <a:pt x="9918824" y="6136177"/>
                </a:cubicBezTo>
                <a:cubicBezTo>
                  <a:pt x="9885153" y="6128261"/>
                  <a:pt x="9850745" y="6124005"/>
                  <a:pt x="9816160" y="6123471"/>
                </a:cubicBezTo>
                <a:cubicBezTo>
                  <a:pt x="9703206" y="6119405"/>
                  <a:pt x="9590632" y="6127156"/>
                  <a:pt x="9478059" y="6133509"/>
                </a:cubicBezTo>
                <a:cubicBezTo>
                  <a:pt x="9399918" y="6137956"/>
                  <a:pt x="9321904" y="6147612"/>
                  <a:pt x="9243637" y="6139480"/>
                </a:cubicBezTo>
                <a:cubicBezTo>
                  <a:pt x="9198150" y="6134779"/>
                  <a:pt x="9152282" y="6134779"/>
                  <a:pt x="9106795" y="6139480"/>
                </a:cubicBezTo>
                <a:cubicBezTo>
                  <a:pt x="9022962" y="6149302"/>
                  <a:pt x="8938380" y="6151132"/>
                  <a:pt x="8854204" y="6144944"/>
                </a:cubicBezTo>
                <a:cubicBezTo>
                  <a:pt x="8728543" y="6134144"/>
                  <a:pt x="8603010" y="6125123"/>
                  <a:pt x="8476969" y="6142276"/>
                </a:cubicBezTo>
                <a:cubicBezTo>
                  <a:pt x="8405486" y="6153508"/>
                  <a:pt x="8332808" y="6154829"/>
                  <a:pt x="8260970" y="6146214"/>
                </a:cubicBezTo>
                <a:cubicBezTo>
                  <a:pt x="8089823" y="6122200"/>
                  <a:pt x="7918295" y="6129951"/>
                  <a:pt x="7746767" y="6139861"/>
                </a:cubicBezTo>
                <a:cubicBezTo>
                  <a:pt x="7632160" y="6146596"/>
                  <a:pt x="7517046" y="6158920"/>
                  <a:pt x="7402693" y="6142657"/>
                </a:cubicBezTo>
                <a:cubicBezTo>
                  <a:pt x="7256831" y="6122328"/>
                  <a:pt x="7110841" y="6129062"/>
                  <a:pt x="6964597" y="6135033"/>
                </a:cubicBezTo>
                <a:cubicBezTo>
                  <a:pt x="6857233" y="6139480"/>
                  <a:pt x="6749742" y="6152949"/>
                  <a:pt x="6642124" y="6136304"/>
                </a:cubicBezTo>
                <a:cubicBezTo>
                  <a:pt x="6631045" y="6134792"/>
                  <a:pt x="6619775" y="6135923"/>
                  <a:pt x="6609216" y="6139607"/>
                </a:cubicBezTo>
                <a:cubicBezTo>
                  <a:pt x="6568379" y="6153050"/>
                  <a:pt x="6524595" y="6154854"/>
                  <a:pt x="6482793" y="6144817"/>
                </a:cubicBezTo>
                <a:cubicBezTo>
                  <a:pt x="6405669" y="6127918"/>
                  <a:pt x="6328672" y="6120549"/>
                  <a:pt x="6250150" y="6135923"/>
                </a:cubicBezTo>
                <a:cubicBezTo>
                  <a:pt x="6217254" y="6142809"/>
                  <a:pt x="6183521" y="6144817"/>
                  <a:pt x="6150028" y="6141894"/>
                </a:cubicBezTo>
                <a:cubicBezTo>
                  <a:pt x="6020175" y="6128934"/>
                  <a:pt x="5890068" y="6134017"/>
                  <a:pt x="5760087" y="6136558"/>
                </a:cubicBezTo>
                <a:cubicBezTo>
                  <a:pt x="5521345" y="6141005"/>
                  <a:pt x="5282477" y="6136558"/>
                  <a:pt x="5044242" y="6159301"/>
                </a:cubicBezTo>
                <a:cubicBezTo>
                  <a:pt x="4979506" y="6165463"/>
                  <a:pt x="4914326" y="6169403"/>
                  <a:pt x="4849272" y="6168624"/>
                </a:cubicBezTo>
                <a:cubicBezTo>
                  <a:pt x="4784218" y="6167846"/>
                  <a:pt x="4719291" y="6162351"/>
                  <a:pt x="4655063" y="6149645"/>
                </a:cubicBezTo>
                <a:cubicBezTo>
                  <a:pt x="4447578" y="6109368"/>
                  <a:pt x="4239457" y="6106826"/>
                  <a:pt x="4029811" y="6123090"/>
                </a:cubicBezTo>
                <a:cubicBezTo>
                  <a:pt x="3943792" y="6129824"/>
                  <a:pt x="3857774" y="6141005"/>
                  <a:pt x="3771375" y="6138845"/>
                </a:cubicBezTo>
                <a:cubicBezTo>
                  <a:pt x="3623225" y="6134906"/>
                  <a:pt x="3474948" y="6142911"/>
                  <a:pt x="3326672" y="6140878"/>
                </a:cubicBezTo>
                <a:cubicBezTo>
                  <a:pt x="3322669" y="6140306"/>
                  <a:pt x="3318578" y="6140840"/>
                  <a:pt x="3314855" y="6142403"/>
                </a:cubicBezTo>
                <a:cubicBezTo>
                  <a:pt x="3278008" y="6167687"/>
                  <a:pt x="3237604" y="6157904"/>
                  <a:pt x="3199487" y="6151297"/>
                </a:cubicBezTo>
                <a:cubicBezTo>
                  <a:pt x="3072810" y="6129316"/>
                  <a:pt x="2946260" y="6118516"/>
                  <a:pt x="2817550" y="6135542"/>
                </a:cubicBezTo>
                <a:cubicBezTo>
                  <a:pt x="2694647" y="6153368"/>
                  <a:pt x="2569990" y="6155591"/>
                  <a:pt x="2446541" y="6142149"/>
                </a:cubicBezTo>
                <a:cubicBezTo>
                  <a:pt x="2276791" y="6122328"/>
                  <a:pt x="2107677" y="6126521"/>
                  <a:pt x="1938308" y="6142149"/>
                </a:cubicBezTo>
                <a:cubicBezTo>
                  <a:pt x="1869570" y="6148501"/>
                  <a:pt x="1799815" y="6159301"/>
                  <a:pt x="1731712" y="6143419"/>
                </a:cubicBezTo>
                <a:cubicBezTo>
                  <a:pt x="1647854" y="6123979"/>
                  <a:pt x="1564250" y="6130332"/>
                  <a:pt x="1480137" y="6134652"/>
                </a:cubicBezTo>
                <a:cubicBezTo>
                  <a:pt x="1373663" y="6140243"/>
                  <a:pt x="1267442" y="6156379"/>
                  <a:pt x="1160586" y="6143673"/>
                </a:cubicBezTo>
                <a:cubicBezTo>
                  <a:pt x="1111161" y="6137829"/>
                  <a:pt x="1062116" y="6128553"/>
                  <a:pt x="1012055" y="6130967"/>
                </a:cubicBezTo>
                <a:cubicBezTo>
                  <a:pt x="873562" y="6137320"/>
                  <a:pt x="735196" y="6144817"/>
                  <a:pt x="596449" y="6143673"/>
                </a:cubicBezTo>
                <a:cubicBezTo>
                  <a:pt x="538383" y="6143292"/>
                  <a:pt x="480699" y="6141386"/>
                  <a:pt x="422887" y="6137193"/>
                </a:cubicBezTo>
                <a:cubicBezTo>
                  <a:pt x="315015" y="6129316"/>
                  <a:pt x="207524" y="6139989"/>
                  <a:pt x="100033" y="6143800"/>
                </a:cubicBezTo>
                <a:lnTo>
                  <a:pt x="0" y="6139320"/>
                </a:lnTo>
                <a:lnTo>
                  <a:pt x="0" y="3424755"/>
                </a:lnTo>
                <a:close/>
              </a:path>
            </a:pathLst>
          </a:custGeom>
        </p:spPr>
      </p:pic>
    </p:spTree>
    <p:extLst>
      <p:ext uri="{BB962C8B-B14F-4D97-AF65-F5344CB8AC3E}">
        <p14:creationId xmlns:p14="http://schemas.microsoft.com/office/powerpoint/2010/main" val="4177485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5D97C-9816-DE4B-B4EE-5BF085501A34}"/>
              </a:ext>
            </a:extLst>
          </p:cNvPr>
          <p:cNvSpPr>
            <a:spLocks noGrp="1"/>
          </p:cNvSpPr>
          <p:nvPr>
            <p:ph type="title"/>
          </p:nvPr>
        </p:nvSpPr>
        <p:spPr/>
        <p:txBody>
          <a:bodyPr/>
          <a:lstStyle/>
          <a:p>
            <a:r>
              <a:rPr lang="en-US" dirty="0"/>
              <a:t>The mind-body problem</a:t>
            </a:r>
          </a:p>
        </p:txBody>
      </p:sp>
      <p:sp>
        <p:nvSpPr>
          <p:cNvPr id="3" name="Content Placeholder 2">
            <a:extLst>
              <a:ext uri="{FF2B5EF4-FFF2-40B4-BE49-F238E27FC236}">
                <a16:creationId xmlns:a16="http://schemas.microsoft.com/office/drawing/2014/main" id="{1CF403BB-962D-1B42-8AC5-650804DAF4E7}"/>
              </a:ext>
            </a:extLst>
          </p:cNvPr>
          <p:cNvSpPr>
            <a:spLocks noGrp="1"/>
          </p:cNvSpPr>
          <p:nvPr>
            <p:ph idx="1"/>
          </p:nvPr>
        </p:nvSpPr>
        <p:spPr/>
        <p:txBody>
          <a:bodyPr>
            <a:normAutofit/>
          </a:bodyPr>
          <a:lstStyle/>
          <a:p>
            <a:r>
              <a:rPr lang="en-US" sz="4400" dirty="0"/>
              <a:t>What is the relationship between the mind and body? </a:t>
            </a:r>
          </a:p>
          <a:p>
            <a:r>
              <a:rPr lang="en-US" sz="4400" dirty="0"/>
              <a:t>How are they tied to each other?</a:t>
            </a:r>
          </a:p>
          <a:p>
            <a:r>
              <a:rPr lang="en-US" sz="4400" dirty="0"/>
              <a:t>How do they interact?</a:t>
            </a:r>
          </a:p>
        </p:txBody>
      </p:sp>
    </p:spTree>
    <p:extLst>
      <p:ext uri="{BB962C8B-B14F-4D97-AF65-F5344CB8AC3E}">
        <p14:creationId xmlns:p14="http://schemas.microsoft.com/office/powerpoint/2010/main" val="2876435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5D97C-9816-DE4B-B4EE-5BF085501A34}"/>
              </a:ext>
            </a:extLst>
          </p:cNvPr>
          <p:cNvSpPr>
            <a:spLocks noGrp="1"/>
          </p:cNvSpPr>
          <p:nvPr>
            <p:ph type="title"/>
          </p:nvPr>
        </p:nvSpPr>
        <p:spPr/>
        <p:txBody>
          <a:bodyPr/>
          <a:lstStyle/>
          <a:p>
            <a:r>
              <a:rPr lang="en-US" dirty="0"/>
              <a:t>The mind-body problem</a:t>
            </a:r>
          </a:p>
        </p:txBody>
      </p:sp>
      <p:sp>
        <p:nvSpPr>
          <p:cNvPr id="3" name="Content Placeholder 2">
            <a:extLst>
              <a:ext uri="{FF2B5EF4-FFF2-40B4-BE49-F238E27FC236}">
                <a16:creationId xmlns:a16="http://schemas.microsoft.com/office/drawing/2014/main" id="{1CF403BB-962D-1B42-8AC5-650804DAF4E7}"/>
              </a:ext>
            </a:extLst>
          </p:cNvPr>
          <p:cNvSpPr>
            <a:spLocks noGrp="1"/>
          </p:cNvSpPr>
          <p:nvPr>
            <p:ph idx="1"/>
          </p:nvPr>
        </p:nvSpPr>
        <p:spPr/>
        <p:txBody>
          <a:bodyPr>
            <a:normAutofit/>
          </a:bodyPr>
          <a:lstStyle/>
          <a:p>
            <a:r>
              <a:rPr lang="en-US" sz="4400" dirty="0"/>
              <a:t>What is the relationship between the mind and body? </a:t>
            </a:r>
          </a:p>
          <a:p>
            <a:r>
              <a:rPr lang="en-US" sz="4400" dirty="0"/>
              <a:t>Is one a subclass of the other? Or completely distinct?</a:t>
            </a:r>
          </a:p>
          <a:p>
            <a:r>
              <a:rPr lang="en-US" sz="4400" dirty="0"/>
              <a:t>Can the mind cause changes in the body?</a:t>
            </a:r>
          </a:p>
          <a:p>
            <a:r>
              <a:rPr lang="en-US" sz="4400" dirty="0"/>
              <a:t>Can the body cause changes in the mind?</a:t>
            </a:r>
          </a:p>
        </p:txBody>
      </p:sp>
    </p:spTree>
    <p:extLst>
      <p:ext uri="{BB962C8B-B14F-4D97-AF65-F5344CB8AC3E}">
        <p14:creationId xmlns:p14="http://schemas.microsoft.com/office/powerpoint/2010/main" val="399278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FA4477-7581-244C-8B25-99D7A85A46B2}"/>
              </a:ext>
            </a:extLst>
          </p:cNvPr>
          <p:cNvSpPr>
            <a:spLocks noGrp="1"/>
          </p:cNvSpPr>
          <p:nvPr>
            <p:ph type="title"/>
          </p:nvPr>
        </p:nvSpPr>
        <p:spPr/>
        <p:txBody>
          <a:bodyPr>
            <a:normAutofit/>
          </a:bodyPr>
          <a:lstStyle/>
          <a:p>
            <a:r>
              <a:rPr lang="en-US" dirty="0"/>
              <a:t>Week 2 Preview</a:t>
            </a:r>
          </a:p>
        </p:txBody>
      </p:sp>
      <p:sp>
        <p:nvSpPr>
          <p:cNvPr id="4" name="Content Placeholder 3">
            <a:extLst>
              <a:ext uri="{FF2B5EF4-FFF2-40B4-BE49-F238E27FC236}">
                <a16:creationId xmlns:a16="http://schemas.microsoft.com/office/drawing/2014/main" id="{2F882A00-ED42-0C4A-B499-34E0411A1EC9}"/>
              </a:ext>
            </a:extLst>
          </p:cNvPr>
          <p:cNvSpPr>
            <a:spLocks noGrp="1"/>
          </p:cNvSpPr>
          <p:nvPr>
            <p:ph idx="1"/>
          </p:nvPr>
        </p:nvSpPr>
        <p:spPr/>
        <p:txBody>
          <a:bodyPr>
            <a:normAutofit/>
          </a:bodyPr>
          <a:lstStyle/>
          <a:p>
            <a:r>
              <a:rPr lang="en-US" sz="4400" dirty="0"/>
              <a:t>What’s the problem with the mind-body problem?</a:t>
            </a:r>
          </a:p>
          <a:p>
            <a:r>
              <a:rPr lang="en-US" sz="4400"/>
              <a:t>Consciousness is </a:t>
            </a:r>
            <a:r>
              <a:rPr lang="en-US" sz="4400" dirty="0"/>
              <a:t>an even more perplexing problem!</a:t>
            </a:r>
          </a:p>
          <a:p>
            <a:r>
              <a:rPr lang="en-US" sz="4400" dirty="0"/>
              <a:t>Am I conscious? How do we convince someone else that we are conscious?</a:t>
            </a:r>
          </a:p>
          <a:p>
            <a:r>
              <a:rPr lang="en-US" sz="4400" dirty="0"/>
              <a:t>What convinces us that someone else is conscious?</a:t>
            </a:r>
          </a:p>
        </p:txBody>
      </p:sp>
    </p:spTree>
    <p:extLst>
      <p:ext uri="{BB962C8B-B14F-4D97-AF65-F5344CB8AC3E}">
        <p14:creationId xmlns:p14="http://schemas.microsoft.com/office/powerpoint/2010/main" val="3725960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9DB39-B0DF-6342-9819-568CBC90DB6E}"/>
              </a:ext>
            </a:extLst>
          </p:cNvPr>
          <p:cNvSpPr>
            <a:spLocks noGrp="1"/>
          </p:cNvSpPr>
          <p:nvPr>
            <p:ph type="title"/>
          </p:nvPr>
        </p:nvSpPr>
        <p:spPr/>
        <p:txBody>
          <a:bodyPr/>
          <a:lstStyle/>
          <a:p>
            <a:r>
              <a:rPr lang="en-US" dirty="0"/>
              <a:t>Extra readings &amp; materials</a:t>
            </a:r>
          </a:p>
        </p:txBody>
      </p:sp>
      <p:sp>
        <p:nvSpPr>
          <p:cNvPr id="3" name="Content Placeholder 2">
            <a:extLst>
              <a:ext uri="{FF2B5EF4-FFF2-40B4-BE49-F238E27FC236}">
                <a16:creationId xmlns:a16="http://schemas.microsoft.com/office/drawing/2014/main" id="{07ADF57E-B2CC-944E-BC1F-80899629D863}"/>
              </a:ext>
            </a:extLst>
          </p:cNvPr>
          <p:cNvSpPr>
            <a:spLocks noGrp="1"/>
          </p:cNvSpPr>
          <p:nvPr>
            <p:ph idx="1"/>
          </p:nvPr>
        </p:nvSpPr>
        <p:spPr>
          <a:xfrm>
            <a:off x="838200" y="1690688"/>
            <a:ext cx="10515600" cy="4251960"/>
          </a:xfrm>
        </p:spPr>
        <p:txBody>
          <a:bodyPr>
            <a:noAutofit/>
          </a:bodyPr>
          <a:lstStyle/>
          <a:p>
            <a:pPr lvl="0" fontAlgn="ctr"/>
            <a:r>
              <a:rPr lang="en-US" sz="4400" dirty="0">
                <a:hlinkClick r:id="rId3"/>
              </a:rPr>
              <a:t>Tim Crane’s Introduction to </a:t>
            </a:r>
            <a:r>
              <a:rPr lang="en-US" sz="4400" dirty="0">
                <a:hlinkClick r:id="rId4"/>
              </a:rPr>
              <a:t>Mind-Body</a:t>
            </a:r>
            <a:r>
              <a:rPr lang="en-US" sz="4400" dirty="0">
                <a:hlinkClick r:id="rId3"/>
              </a:rPr>
              <a:t> Problem</a:t>
            </a:r>
            <a:endParaRPr lang="en-US" sz="4400" dirty="0"/>
          </a:p>
          <a:p>
            <a:pPr lvl="1" fontAlgn="ctr"/>
            <a:r>
              <a:rPr lang="en-US" sz="4000" dirty="0"/>
              <a:t>(if you want to do some advance reading)</a:t>
            </a:r>
          </a:p>
          <a:p>
            <a:pPr lvl="0" fontAlgn="ctr"/>
            <a:r>
              <a:rPr lang="en-US" sz="4400" dirty="0" err="1"/>
              <a:t>Jaegwon</a:t>
            </a:r>
            <a:r>
              <a:rPr lang="en-US" sz="4400" dirty="0"/>
              <a:t> Kim – Philosophy of Mind </a:t>
            </a:r>
          </a:p>
          <a:p>
            <a:pPr lvl="1" fontAlgn="ctr"/>
            <a:r>
              <a:rPr lang="en-US" sz="4000" dirty="0"/>
              <a:t>(if you want a textbook-like introduction to Philosophy of Mind)</a:t>
            </a:r>
          </a:p>
          <a:p>
            <a:r>
              <a:rPr lang="en-US" sz="4400" dirty="0"/>
              <a:t>Stanford Encyclopedia of Philosophy (</a:t>
            </a:r>
            <a:r>
              <a:rPr lang="en-US" sz="4400" dirty="0">
                <a:hlinkClick r:id="rId5"/>
              </a:rPr>
              <a:t>https://plato.stanford.edu/</a:t>
            </a:r>
            <a:r>
              <a:rPr lang="en-US" sz="4400" dirty="0"/>
              <a:t>)</a:t>
            </a:r>
          </a:p>
          <a:p>
            <a:pPr lvl="1"/>
            <a:r>
              <a:rPr lang="en-US" sz="4000" dirty="0"/>
              <a:t>Dense and comprehensive Philosophy Wikipedia! (Challenging, but good reference for Philosophy.)</a:t>
            </a:r>
          </a:p>
          <a:p>
            <a:endParaRPr lang="en-US" sz="4400" dirty="0"/>
          </a:p>
        </p:txBody>
      </p:sp>
      <p:pic>
        <p:nvPicPr>
          <p:cNvPr id="4" name="Content Placeholder 3">
            <a:extLst>
              <a:ext uri="{FF2B5EF4-FFF2-40B4-BE49-F238E27FC236}">
                <a16:creationId xmlns:a16="http://schemas.microsoft.com/office/drawing/2014/main" id="{F9552D0A-0A64-C24C-A515-418804D082A4}"/>
              </a:ext>
            </a:extLst>
          </p:cNvPr>
          <p:cNvPicPr>
            <a:picLocks noChangeAspect="1"/>
          </p:cNvPicPr>
          <p:nvPr/>
        </p:nvPicPr>
        <p:blipFill>
          <a:blip r:embed="rId6"/>
          <a:stretch>
            <a:fillRect/>
          </a:stretch>
        </p:blipFill>
        <p:spPr>
          <a:xfrm>
            <a:off x="9776802" y="1929384"/>
            <a:ext cx="1707626" cy="2576963"/>
          </a:xfrm>
          <a:prstGeom prst="rect">
            <a:avLst/>
          </a:prstGeom>
        </p:spPr>
      </p:pic>
    </p:spTree>
    <p:extLst>
      <p:ext uri="{BB962C8B-B14F-4D97-AF65-F5344CB8AC3E}">
        <p14:creationId xmlns:p14="http://schemas.microsoft.com/office/powerpoint/2010/main" val="3394062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039E56-85EB-6446-8B70-A76F1926D507}"/>
              </a:ext>
            </a:extLst>
          </p:cNvPr>
          <p:cNvSpPr>
            <a:spLocks noGrp="1"/>
          </p:cNvSpPr>
          <p:nvPr>
            <p:ph type="title"/>
          </p:nvPr>
        </p:nvSpPr>
        <p:spPr/>
        <p:txBody>
          <a:bodyPr/>
          <a:lstStyle/>
          <a:p>
            <a:r>
              <a:rPr lang="en-US" dirty="0"/>
              <a:t>Any questions?</a:t>
            </a:r>
          </a:p>
        </p:txBody>
      </p:sp>
    </p:spTree>
    <p:extLst>
      <p:ext uri="{BB962C8B-B14F-4D97-AF65-F5344CB8AC3E}">
        <p14:creationId xmlns:p14="http://schemas.microsoft.com/office/powerpoint/2010/main" val="1536363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4A476-EA91-084C-A893-1E583F4B7900}"/>
              </a:ext>
            </a:extLst>
          </p:cNvPr>
          <p:cNvSpPr>
            <a:spLocks noGrp="1"/>
          </p:cNvSpPr>
          <p:nvPr>
            <p:ph type="title"/>
          </p:nvPr>
        </p:nvSpPr>
        <p:spPr/>
        <p:txBody>
          <a:bodyPr/>
          <a:lstStyle/>
          <a:p>
            <a:r>
              <a:rPr lang="en-US" dirty="0"/>
              <a:t>Today’s Agenda</a:t>
            </a:r>
          </a:p>
        </p:txBody>
      </p:sp>
      <p:sp>
        <p:nvSpPr>
          <p:cNvPr id="3" name="Content Placeholder 2">
            <a:extLst>
              <a:ext uri="{FF2B5EF4-FFF2-40B4-BE49-F238E27FC236}">
                <a16:creationId xmlns:a16="http://schemas.microsoft.com/office/drawing/2014/main" id="{F9DB4753-932E-B84B-AE5F-778590E23BA8}"/>
              </a:ext>
            </a:extLst>
          </p:cNvPr>
          <p:cNvSpPr>
            <a:spLocks noGrp="1"/>
          </p:cNvSpPr>
          <p:nvPr>
            <p:ph idx="1"/>
          </p:nvPr>
        </p:nvSpPr>
        <p:spPr/>
        <p:txBody>
          <a:bodyPr>
            <a:normAutofit fontScale="85000" lnSpcReduction="20000"/>
          </a:bodyPr>
          <a:lstStyle/>
          <a:p>
            <a:pPr marL="514350" indent="-514350">
              <a:buFont typeface="Arial" panose="020B0604020202020204" pitchFamily="34" charset="0"/>
              <a:buAutoNum type="arabicPeriod"/>
            </a:pPr>
            <a:r>
              <a:rPr lang="en-US" sz="4800" dirty="0"/>
              <a:t>Introductions</a:t>
            </a:r>
          </a:p>
          <a:p>
            <a:pPr marL="514350" indent="-514350">
              <a:buAutoNum type="arabicPeriod"/>
            </a:pPr>
            <a:r>
              <a:rPr lang="en-US" sz="4800" dirty="0"/>
              <a:t>Course overview and objectives</a:t>
            </a:r>
          </a:p>
          <a:p>
            <a:pPr marL="514350" indent="-514350">
              <a:buAutoNum type="arabicPeriod"/>
            </a:pPr>
            <a:r>
              <a:rPr lang="en-US" sz="4800" dirty="0"/>
              <a:t>What is consciousness?</a:t>
            </a:r>
          </a:p>
          <a:p>
            <a:pPr marL="514350" indent="-514350">
              <a:buAutoNum type="arabicPeriod"/>
            </a:pPr>
            <a:r>
              <a:rPr lang="en-US" sz="4800" dirty="0"/>
              <a:t>(Am I conscious?)</a:t>
            </a:r>
          </a:p>
          <a:p>
            <a:pPr marL="514350" indent="-514350">
              <a:buAutoNum type="arabicPeriod"/>
            </a:pPr>
            <a:r>
              <a:rPr lang="en-US" sz="4800" dirty="0"/>
              <a:t>Next class preview</a:t>
            </a:r>
          </a:p>
          <a:p>
            <a:pPr marL="514350" indent="-514350">
              <a:buAutoNum type="arabicPeriod"/>
            </a:pPr>
            <a:r>
              <a:rPr lang="en-US" sz="4800" dirty="0"/>
              <a:t>Extra materials</a:t>
            </a:r>
          </a:p>
        </p:txBody>
      </p:sp>
    </p:spTree>
    <p:extLst>
      <p:ext uri="{BB962C8B-B14F-4D97-AF65-F5344CB8AC3E}">
        <p14:creationId xmlns:p14="http://schemas.microsoft.com/office/powerpoint/2010/main" val="3845611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560A6-BA72-AC41-B0F8-06EC5D2EAE86}"/>
              </a:ext>
            </a:extLst>
          </p:cNvPr>
          <p:cNvSpPr>
            <a:spLocks noGrp="1"/>
          </p:cNvSpPr>
          <p:nvPr>
            <p:ph type="title"/>
          </p:nvPr>
        </p:nvSpPr>
        <p:spPr/>
        <p:txBody>
          <a:bodyPr/>
          <a:lstStyle/>
          <a:p>
            <a:r>
              <a:rPr lang="en-US" dirty="0"/>
              <a:t>Introductions!</a:t>
            </a:r>
          </a:p>
        </p:txBody>
      </p:sp>
      <p:sp>
        <p:nvSpPr>
          <p:cNvPr id="3" name="Content Placeholder 2">
            <a:extLst>
              <a:ext uri="{FF2B5EF4-FFF2-40B4-BE49-F238E27FC236}">
                <a16:creationId xmlns:a16="http://schemas.microsoft.com/office/drawing/2014/main" id="{7C5B97A8-A63D-1448-95FF-CEC708B61110}"/>
              </a:ext>
            </a:extLst>
          </p:cNvPr>
          <p:cNvSpPr>
            <a:spLocks noGrp="1"/>
          </p:cNvSpPr>
          <p:nvPr>
            <p:ph idx="1"/>
          </p:nvPr>
        </p:nvSpPr>
        <p:spPr>
          <a:xfrm>
            <a:off x="838200" y="1929383"/>
            <a:ext cx="10515600" cy="4928617"/>
          </a:xfrm>
        </p:spPr>
        <p:txBody>
          <a:bodyPr>
            <a:normAutofit fontScale="85000" lnSpcReduction="20000"/>
          </a:bodyPr>
          <a:lstStyle/>
          <a:p>
            <a:pPr marL="0" indent="0">
              <a:buNone/>
            </a:pPr>
            <a:r>
              <a:rPr lang="en-US" sz="4800" dirty="0"/>
              <a:t>Tell us…</a:t>
            </a:r>
          </a:p>
          <a:p>
            <a:r>
              <a:rPr lang="en-US" sz="4800" dirty="0"/>
              <a:t>Your name</a:t>
            </a:r>
          </a:p>
          <a:p>
            <a:r>
              <a:rPr lang="en-US" sz="4800" dirty="0"/>
              <a:t>Your pronouns</a:t>
            </a:r>
          </a:p>
          <a:p>
            <a:r>
              <a:rPr lang="en-US" sz="4800" dirty="0"/>
              <a:t>Where are you calling in from?</a:t>
            </a:r>
          </a:p>
          <a:p>
            <a:r>
              <a:rPr lang="en-US" sz="4800" dirty="0"/>
              <a:t>What made you sign up for this class?</a:t>
            </a:r>
          </a:p>
          <a:p>
            <a:r>
              <a:rPr lang="en-US" sz="4800" dirty="0"/>
              <a:t>About your hat, if you want to!</a:t>
            </a:r>
          </a:p>
          <a:p>
            <a:pPr marL="0" indent="0">
              <a:buNone/>
            </a:pPr>
            <a:r>
              <a:rPr lang="en-US" sz="4800" dirty="0"/>
              <a:t>… and pass it onto someone else.</a:t>
            </a:r>
          </a:p>
        </p:txBody>
      </p:sp>
    </p:spTree>
    <p:extLst>
      <p:ext uri="{BB962C8B-B14F-4D97-AF65-F5344CB8AC3E}">
        <p14:creationId xmlns:p14="http://schemas.microsoft.com/office/powerpoint/2010/main" val="307955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1E3200-9E14-404A-888B-906C4EE2596B}"/>
              </a:ext>
            </a:extLst>
          </p:cNvPr>
          <p:cNvSpPr>
            <a:spLocks noGrp="1"/>
          </p:cNvSpPr>
          <p:nvPr>
            <p:ph idx="1"/>
          </p:nvPr>
        </p:nvSpPr>
        <p:spPr>
          <a:xfrm>
            <a:off x="838200" y="2088515"/>
            <a:ext cx="10515600" cy="4251960"/>
          </a:xfrm>
        </p:spPr>
        <p:txBody>
          <a:bodyPr>
            <a:normAutofit/>
          </a:bodyPr>
          <a:lstStyle/>
          <a:p>
            <a:r>
              <a:rPr lang="en-US" sz="4400" dirty="0"/>
              <a:t>Personal curiosities and interest</a:t>
            </a:r>
          </a:p>
          <a:p>
            <a:r>
              <a:rPr lang="en-US" sz="4400" dirty="0"/>
              <a:t>Everyday interactions</a:t>
            </a:r>
          </a:p>
          <a:p>
            <a:r>
              <a:rPr lang="en-US" sz="4400" dirty="0"/>
              <a:t>Policies and legal bindings</a:t>
            </a:r>
          </a:p>
          <a:p>
            <a:r>
              <a:rPr lang="en-US" sz="4400" dirty="0"/>
              <a:t>Moral responsibility</a:t>
            </a:r>
          </a:p>
        </p:txBody>
      </p:sp>
      <p:sp>
        <p:nvSpPr>
          <p:cNvPr id="4" name="Title 1">
            <a:extLst>
              <a:ext uri="{FF2B5EF4-FFF2-40B4-BE49-F238E27FC236}">
                <a16:creationId xmlns:a16="http://schemas.microsoft.com/office/drawing/2014/main" id="{55AC46F2-DCCC-734C-9132-2BB9E3E3FE92}"/>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a:t>Why do we care?</a:t>
            </a:r>
            <a:endParaRPr lang="en-US" dirty="0"/>
          </a:p>
        </p:txBody>
      </p:sp>
    </p:spTree>
    <p:extLst>
      <p:ext uri="{BB962C8B-B14F-4D97-AF65-F5344CB8AC3E}">
        <p14:creationId xmlns:p14="http://schemas.microsoft.com/office/powerpoint/2010/main" val="117993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50E27-5AAB-9F47-A89E-AE80240E7176}"/>
              </a:ext>
            </a:extLst>
          </p:cNvPr>
          <p:cNvSpPr>
            <a:spLocks noGrp="1"/>
          </p:cNvSpPr>
          <p:nvPr>
            <p:ph type="title"/>
          </p:nvPr>
        </p:nvSpPr>
        <p:spPr/>
        <p:txBody>
          <a:bodyPr>
            <a:normAutofit/>
          </a:bodyPr>
          <a:lstStyle/>
          <a:p>
            <a:r>
              <a:rPr lang="en-US" dirty="0"/>
              <a:t>Why do we care?</a:t>
            </a:r>
          </a:p>
        </p:txBody>
      </p:sp>
      <p:sp>
        <p:nvSpPr>
          <p:cNvPr id="3" name="Content Placeholder 2">
            <a:extLst>
              <a:ext uri="{FF2B5EF4-FFF2-40B4-BE49-F238E27FC236}">
                <a16:creationId xmlns:a16="http://schemas.microsoft.com/office/drawing/2014/main" id="{BD0B6B12-6721-2543-A05B-17408E332BC5}"/>
              </a:ext>
            </a:extLst>
          </p:cNvPr>
          <p:cNvSpPr>
            <a:spLocks noGrp="1"/>
          </p:cNvSpPr>
          <p:nvPr>
            <p:ph idx="1"/>
          </p:nvPr>
        </p:nvSpPr>
        <p:spPr>
          <a:xfrm>
            <a:off x="838200" y="4240784"/>
            <a:ext cx="10515600" cy="2311400"/>
          </a:xfrm>
        </p:spPr>
        <p:txBody>
          <a:bodyPr>
            <a:normAutofit/>
          </a:bodyPr>
          <a:lstStyle/>
          <a:p>
            <a:r>
              <a:rPr lang="en-US" sz="4000" dirty="0"/>
              <a:t>What things are conscious and what things aren’t conscious? What is the reasoning behind the distinction? What is our criteria to attribute consciousness to something?</a:t>
            </a:r>
          </a:p>
          <a:p>
            <a:pPr marL="0" indent="0">
              <a:buNone/>
            </a:pPr>
            <a:r>
              <a:rPr lang="en-US" sz="4000" dirty="0">
                <a:sym typeface="Wingdings" pitchFamily="2" charset="2"/>
              </a:rPr>
              <a:t> requires understanding of what consciousness is, and what is needed for it.</a:t>
            </a:r>
            <a:endParaRPr lang="en-US" sz="4000" dirty="0"/>
          </a:p>
        </p:txBody>
      </p:sp>
      <p:pic>
        <p:nvPicPr>
          <p:cNvPr id="6" name="Picture 5">
            <a:extLst>
              <a:ext uri="{FF2B5EF4-FFF2-40B4-BE49-F238E27FC236}">
                <a16:creationId xmlns:a16="http://schemas.microsoft.com/office/drawing/2014/main" id="{E87CCA37-8F4C-054A-8CA7-A7A4A98BBD07}"/>
              </a:ext>
            </a:extLst>
          </p:cNvPr>
          <p:cNvPicPr>
            <a:picLocks noChangeAspect="1"/>
          </p:cNvPicPr>
          <p:nvPr/>
        </p:nvPicPr>
        <p:blipFill>
          <a:blip r:embed="rId2"/>
          <a:stretch>
            <a:fillRect/>
          </a:stretch>
        </p:blipFill>
        <p:spPr>
          <a:xfrm>
            <a:off x="838200" y="1929384"/>
            <a:ext cx="8420100" cy="2311400"/>
          </a:xfrm>
          <a:prstGeom prst="rect">
            <a:avLst/>
          </a:prstGeom>
        </p:spPr>
      </p:pic>
      <p:pic>
        <p:nvPicPr>
          <p:cNvPr id="7" name="Picture 6">
            <a:extLst>
              <a:ext uri="{FF2B5EF4-FFF2-40B4-BE49-F238E27FC236}">
                <a16:creationId xmlns:a16="http://schemas.microsoft.com/office/drawing/2014/main" id="{7A03C2CE-C591-C746-8B4C-AF9F786DEE67}"/>
              </a:ext>
            </a:extLst>
          </p:cNvPr>
          <p:cNvPicPr>
            <a:picLocks noChangeAspect="1"/>
          </p:cNvPicPr>
          <p:nvPr/>
        </p:nvPicPr>
        <p:blipFill>
          <a:blip r:embed="rId3"/>
          <a:stretch>
            <a:fillRect/>
          </a:stretch>
        </p:blipFill>
        <p:spPr>
          <a:xfrm>
            <a:off x="9258300" y="2391373"/>
            <a:ext cx="1570490" cy="1315285"/>
          </a:xfrm>
          <a:prstGeom prst="rect">
            <a:avLst/>
          </a:prstGeom>
        </p:spPr>
      </p:pic>
      <p:pic>
        <p:nvPicPr>
          <p:cNvPr id="8" name="Picture 7">
            <a:extLst>
              <a:ext uri="{FF2B5EF4-FFF2-40B4-BE49-F238E27FC236}">
                <a16:creationId xmlns:a16="http://schemas.microsoft.com/office/drawing/2014/main" id="{07614127-D582-D64F-95ED-D8BF7BACF098}"/>
              </a:ext>
            </a:extLst>
          </p:cNvPr>
          <p:cNvPicPr>
            <a:picLocks noChangeAspect="1"/>
          </p:cNvPicPr>
          <p:nvPr/>
        </p:nvPicPr>
        <p:blipFill rotWithShape="1">
          <a:blip r:embed="rId4"/>
          <a:srcRect l="27206" r="20236"/>
          <a:stretch/>
        </p:blipFill>
        <p:spPr>
          <a:xfrm>
            <a:off x="7993256" y="2259311"/>
            <a:ext cx="1350723" cy="1447347"/>
          </a:xfrm>
          <a:prstGeom prst="rect">
            <a:avLst/>
          </a:prstGeom>
        </p:spPr>
      </p:pic>
    </p:spTree>
    <p:extLst>
      <p:ext uri="{BB962C8B-B14F-4D97-AF65-F5344CB8AC3E}">
        <p14:creationId xmlns:p14="http://schemas.microsoft.com/office/powerpoint/2010/main" val="270351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14B74-2089-2F41-898D-7F1F07DA9CC4}"/>
              </a:ext>
            </a:extLst>
          </p:cNvPr>
          <p:cNvSpPr>
            <a:spLocks noGrp="1"/>
          </p:cNvSpPr>
          <p:nvPr>
            <p:ph type="title"/>
          </p:nvPr>
        </p:nvSpPr>
        <p:spPr/>
        <p:txBody>
          <a:bodyPr/>
          <a:lstStyle/>
          <a:p>
            <a:r>
              <a:rPr lang="en-US" dirty="0"/>
              <a:t>Course overview &amp; objectives</a:t>
            </a:r>
          </a:p>
        </p:txBody>
      </p:sp>
      <p:sp>
        <p:nvSpPr>
          <p:cNvPr id="3" name="Content Placeholder 2">
            <a:extLst>
              <a:ext uri="{FF2B5EF4-FFF2-40B4-BE49-F238E27FC236}">
                <a16:creationId xmlns:a16="http://schemas.microsoft.com/office/drawing/2014/main" id="{482D9CA0-45BB-5C46-A6F2-8DA53220CF8A}"/>
              </a:ext>
            </a:extLst>
          </p:cNvPr>
          <p:cNvSpPr>
            <a:spLocks noGrp="1"/>
          </p:cNvSpPr>
          <p:nvPr>
            <p:ph idx="1"/>
          </p:nvPr>
        </p:nvSpPr>
        <p:spPr/>
        <p:txBody>
          <a:bodyPr>
            <a:normAutofit fontScale="92500" lnSpcReduction="20000"/>
          </a:bodyPr>
          <a:lstStyle/>
          <a:p>
            <a:pPr marL="0" indent="0">
              <a:buNone/>
            </a:pPr>
            <a:r>
              <a:rPr lang="en-US" sz="4400" dirty="0"/>
              <a:t>Our main question is: what makes something conscious?</a:t>
            </a:r>
          </a:p>
          <a:p>
            <a:pPr marL="0" indent="0">
              <a:buNone/>
            </a:pPr>
            <a:r>
              <a:rPr lang="en-US" sz="4400" dirty="0"/>
              <a:t>1. What is consciousness? Am I conscious?</a:t>
            </a:r>
          </a:p>
          <a:p>
            <a:pPr marL="0" indent="0">
              <a:buNone/>
            </a:pPr>
            <a:r>
              <a:rPr lang="en-US" sz="4400" dirty="0"/>
              <a:t>2. Is (my human friend) Amy conscious? </a:t>
            </a:r>
          </a:p>
          <a:p>
            <a:pPr marL="0" indent="0">
              <a:buNone/>
            </a:pPr>
            <a:r>
              <a:rPr lang="en-US" sz="4400" dirty="0"/>
              <a:t>3. Is (my dog) Fido conscious? </a:t>
            </a:r>
          </a:p>
          <a:p>
            <a:pPr marL="0" indent="0">
              <a:buNone/>
            </a:pPr>
            <a:r>
              <a:rPr lang="en-US" sz="4400" dirty="0"/>
              <a:t>4. Is (the robot) Sophia conscious?</a:t>
            </a:r>
          </a:p>
          <a:p>
            <a:pPr marL="0" indent="0">
              <a:buNone/>
            </a:pPr>
            <a:r>
              <a:rPr lang="en-US" sz="4400" dirty="0"/>
              <a:t>5. Is (my digital clone) ME 2.0 conscious?</a:t>
            </a:r>
          </a:p>
          <a:p>
            <a:pPr marL="0" indent="0">
              <a:buNone/>
            </a:pPr>
            <a:endParaRPr lang="en-US" sz="3600" dirty="0"/>
          </a:p>
        </p:txBody>
      </p:sp>
    </p:spTree>
    <p:extLst>
      <p:ext uri="{BB962C8B-B14F-4D97-AF65-F5344CB8AC3E}">
        <p14:creationId xmlns:p14="http://schemas.microsoft.com/office/powerpoint/2010/main" val="109234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5F7A30-FC86-EE4B-8966-98E5D290641F}"/>
              </a:ext>
            </a:extLst>
          </p:cNvPr>
          <p:cNvSpPr>
            <a:spLocks noGrp="1"/>
          </p:cNvSpPr>
          <p:nvPr>
            <p:ph type="title"/>
          </p:nvPr>
        </p:nvSpPr>
        <p:spPr/>
        <p:txBody>
          <a:bodyPr/>
          <a:lstStyle/>
          <a:p>
            <a:r>
              <a:rPr lang="en-US" dirty="0"/>
              <a:t>Consciousness!</a:t>
            </a:r>
          </a:p>
        </p:txBody>
      </p:sp>
      <p:sp>
        <p:nvSpPr>
          <p:cNvPr id="5" name="Text Placeholder 4">
            <a:extLst>
              <a:ext uri="{FF2B5EF4-FFF2-40B4-BE49-F238E27FC236}">
                <a16:creationId xmlns:a16="http://schemas.microsoft.com/office/drawing/2014/main" id="{A0E0E0FF-74C6-C149-8FF8-9A73EDC4D9E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42591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285AF0-C0C5-884B-AAF3-EAD14CFC08FD}"/>
              </a:ext>
            </a:extLst>
          </p:cNvPr>
          <p:cNvSpPr>
            <a:spLocks noGrp="1"/>
          </p:cNvSpPr>
          <p:nvPr>
            <p:ph type="title"/>
          </p:nvPr>
        </p:nvSpPr>
        <p:spPr/>
        <p:txBody>
          <a:bodyPr/>
          <a:lstStyle/>
          <a:p>
            <a:r>
              <a:rPr lang="en-US" dirty="0"/>
              <a:t>But first.. the mind</a:t>
            </a:r>
          </a:p>
        </p:txBody>
      </p:sp>
      <p:sp>
        <p:nvSpPr>
          <p:cNvPr id="5" name="Content Placeholder 4">
            <a:extLst>
              <a:ext uri="{FF2B5EF4-FFF2-40B4-BE49-F238E27FC236}">
                <a16:creationId xmlns:a16="http://schemas.microsoft.com/office/drawing/2014/main" id="{D8691E2E-6107-0D42-AD9A-62B8F6A6FB51}"/>
              </a:ext>
            </a:extLst>
          </p:cNvPr>
          <p:cNvSpPr>
            <a:spLocks noGrp="1"/>
          </p:cNvSpPr>
          <p:nvPr>
            <p:ph idx="1"/>
          </p:nvPr>
        </p:nvSpPr>
        <p:spPr/>
        <p:txBody>
          <a:bodyPr>
            <a:normAutofit/>
          </a:bodyPr>
          <a:lstStyle/>
          <a:p>
            <a:r>
              <a:rPr lang="en-US" sz="4400" dirty="0"/>
              <a:t>The first prerequisite for the existence of consciousness in a being: the existence of a mind!</a:t>
            </a:r>
          </a:p>
          <a:p>
            <a:endParaRPr lang="en-US" sz="4400" dirty="0"/>
          </a:p>
        </p:txBody>
      </p:sp>
    </p:spTree>
    <p:extLst>
      <p:ext uri="{BB962C8B-B14F-4D97-AF65-F5344CB8AC3E}">
        <p14:creationId xmlns:p14="http://schemas.microsoft.com/office/powerpoint/2010/main" val="319989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668F2-6065-CB42-8A40-29C759260088}"/>
              </a:ext>
            </a:extLst>
          </p:cNvPr>
          <p:cNvSpPr>
            <a:spLocks noGrp="1"/>
          </p:cNvSpPr>
          <p:nvPr>
            <p:ph type="title"/>
          </p:nvPr>
        </p:nvSpPr>
        <p:spPr/>
        <p:txBody>
          <a:bodyPr/>
          <a:lstStyle/>
          <a:p>
            <a:r>
              <a:rPr lang="en-US" dirty="0"/>
              <a:t>Where is the mind?</a:t>
            </a:r>
          </a:p>
        </p:txBody>
      </p:sp>
      <p:sp>
        <p:nvSpPr>
          <p:cNvPr id="3" name="Content Placeholder 2">
            <a:extLst>
              <a:ext uri="{FF2B5EF4-FFF2-40B4-BE49-F238E27FC236}">
                <a16:creationId xmlns:a16="http://schemas.microsoft.com/office/drawing/2014/main" id="{39EB6670-EF80-F241-93CE-7A6CD55D3274}"/>
              </a:ext>
            </a:extLst>
          </p:cNvPr>
          <p:cNvSpPr>
            <a:spLocks noGrp="1"/>
          </p:cNvSpPr>
          <p:nvPr>
            <p:ph idx="1"/>
          </p:nvPr>
        </p:nvSpPr>
        <p:spPr>
          <a:xfrm>
            <a:off x="838200" y="5168973"/>
            <a:ext cx="10515600" cy="4251960"/>
          </a:xfrm>
        </p:spPr>
        <p:txBody>
          <a:bodyPr>
            <a:normAutofit/>
          </a:bodyPr>
          <a:lstStyle/>
          <a:p>
            <a:pPr marL="0" indent="0">
              <a:buNone/>
            </a:pPr>
            <a:r>
              <a:rPr lang="en-US" sz="4400" dirty="0">
                <a:sym typeface="Wingdings" pitchFamily="2" charset="2"/>
              </a:rPr>
              <a:t> what does it mean for the mind to be unified (somehow) with the body?</a:t>
            </a:r>
            <a:endParaRPr lang="en-US" sz="4400" dirty="0"/>
          </a:p>
        </p:txBody>
      </p:sp>
    </p:spTree>
    <p:extLst>
      <p:ext uri="{BB962C8B-B14F-4D97-AF65-F5344CB8AC3E}">
        <p14:creationId xmlns:p14="http://schemas.microsoft.com/office/powerpoint/2010/main" val="186777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SketchyVTI">
  <a:themeElements>
    <a:clrScheme name="AnalogousFromDarkSeedLeftStep">
      <a:dk1>
        <a:srgbClr val="000000"/>
      </a:dk1>
      <a:lt1>
        <a:srgbClr val="FFFFFF"/>
      </a:lt1>
      <a:dk2>
        <a:srgbClr val="412435"/>
      </a:dk2>
      <a:lt2>
        <a:srgbClr val="E2E4E8"/>
      </a:lt2>
      <a:accent1>
        <a:srgbClr val="C3994D"/>
      </a:accent1>
      <a:accent2>
        <a:srgbClr val="B1563B"/>
      </a:accent2>
      <a:accent3>
        <a:srgbClr val="C34D63"/>
      </a:accent3>
      <a:accent4>
        <a:srgbClr val="B13B83"/>
      </a:accent4>
      <a:accent5>
        <a:srgbClr val="C14DC3"/>
      </a:accent5>
      <a:accent6>
        <a:srgbClr val="7D3BB1"/>
      </a:accent6>
      <a:hlink>
        <a:srgbClr val="C043AE"/>
      </a:hlink>
      <a:folHlink>
        <a:srgbClr val="7F7F7F"/>
      </a:folHlink>
    </a:clrScheme>
    <a:fontScheme name="Sketchy_SerifHand">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640</TotalTime>
  <Words>608</Words>
  <Application>Microsoft Macintosh PowerPoint</Application>
  <PresentationFormat>Widescreen</PresentationFormat>
  <Paragraphs>86</Paragraphs>
  <Slides>16</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Modern Love</vt:lpstr>
      <vt:lpstr>The Hand</vt:lpstr>
      <vt:lpstr>SketchyVTI</vt:lpstr>
      <vt:lpstr>Searching for Minds, Metaphysically:  Introduction to Philosophy of Consciousness </vt:lpstr>
      <vt:lpstr>Today’s Agenda</vt:lpstr>
      <vt:lpstr>Introductions!</vt:lpstr>
      <vt:lpstr>PowerPoint Presentation</vt:lpstr>
      <vt:lpstr>Why do we care?</vt:lpstr>
      <vt:lpstr>Course overview &amp; objectives</vt:lpstr>
      <vt:lpstr>Consciousness!</vt:lpstr>
      <vt:lpstr>But first.. the mind</vt:lpstr>
      <vt:lpstr>Where is the mind?</vt:lpstr>
      <vt:lpstr>Mind and Body</vt:lpstr>
      <vt:lpstr>PowerPoint Presentation</vt:lpstr>
      <vt:lpstr>The mind-body problem</vt:lpstr>
      <vt:lpstr>The mind-body problem</vt:lpstr>
      <vt:lpstr>Week 2 Preview</vt:lpstr>
      <vt:lpstr>Extra readings &amp; materials</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Searching for Minds, Metaphysically:  Introduction to Philosophy of Consciousness </dc:title>
  <dc:creator>Youngzie Lee</dc:creator>
  <cp:lastModifiedBy>Youngzie Lee</cp:lastModifiedBy>
  <cp:revision>15</cp:revision>
  <dcterms:created xsi:type="dcterms:W3CDTF">2020-07-11T09:17:19Z</dcterms:created>
  <dcterms:modified xsi:type="dcterms:W3CDTF">2020-07-11T20:47:20Z</dcterms:modified>
</cp:coreProperties>
</file>